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72" r:id="rId1"/>
  </p:sldMasterIdLst>
  <p:notesMasterIdLst>
    <p:notesMasterId r:id="rId51"/>
  </p:notesMasterIdLst>
  <p:sldIdLst>
    <p:sldId id="261" r:id="rId2"/>
    <p:sldId id="335" r:id="rId3"/>
    <p:sldId id="314" r:id="rId4"/>
    <p:sldId id="316" r:id="rId5"/>
    <p:sldId id="318" r:id="rId6"/>
    <p:sldId id="259" r:id="rId7"/>
    <p:sldId id="258" r:id="rId8"/>
    <p:sldId id="287" r:id="rId9"/>
    <p:sldId id="341" r:id="rId10"/>
    <p:sldId id="336" r:id="rId11"/>
    <p:sldId id="337" r:id="rId12"/>
    <p:sldId id="345" r:id="rId13"/>
    <p:sldId id="346" r:id="rId14"/>
    <p:sldId id="342" r:id="rId15"/>
    <p:sldId id="338" r:id="rId16"/>
    <p:sldId id="350" r:id="rId17"/>
    <p:sldId id="353" r:id="rId18"/>
    <p:sldId id="339" r:id="rId19"/>
    <p:sldId id="367" r:id="rId20"/>
    <p:sldId id="347" r:id="rId21"/>
    <p:sldId id="352" r:id="rId22"/>
    <p:sldId id="340" r:id="rId23"/>
    <p:sldId id="365" r:id="rId24"/>
    <p:sldId id="355" r:id="rId25"/>
    <p:sldId id="364" r:id="rId26"/>
    <p:sldId id="349" r:id="rId27"/>
    <p:sldId id="362" r:id="rId28"/>
    <p:sldId id="348" r:id="rId29"/>
    <p:sldId id="356" r:id="rId30"/>
    <p:sldId id="354" r:id="rId31"/>
    <p:sldId id="357" r:id="rId32"/>
    <p:sldId id="359" r:id="rId33"/>
    <p:sldId id="358" r:id="rId34"/>
    <p:sldId id="273" r:id="rId35"/>
    <p:sldId id="319" r:id="rId36"/>
    <p:sldId id="260" r:id="rId37"/>
    <p:sldId id="262" r:id="rId38"/>
    <p:sldId id="264" r:id="rId39"/>
    <p:sldId id="320" r:id="rId40"/>
    <p:sldId id="360" r:id="rId41"/>
    <p:sldId id="361" r:id="rId42"/>
    <p:sldId id="263" r:id="rId43"/>
    <p:sldId id="274" r:id="rId44"/>
    <p:sldId id="270" r:id="rId45"/>
    <p:sldId id="267" r:id="rId46"/>
    <p:sldId id="269" r:id="rId47"/>
    <p:sldId id="268" r:id="rId48"/>
    <p:sldId id="279" r:id="rId49"/>
    <p:sldId id="36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E0DA5E9-7158-4E7A-9C4B-84BE554E4346}">
          <p14:sldIdLst>
            <p14:sldId id="261"/>
            <p14:sldId id="335"/>
            <p14:sldId id="314"/>
            <p14:sldId id="316"/>
            <p14:sldId id="318"/>
            <p14:sldId id="259"/>
            <p14:sldId id="258"/>
            <p14:sldId id="287"/>
            <p14:sldId id="341"/>
            <p14:sldId id="336"/>
            <p14:sldId id="337"/>
            <p14:sldId id="345"/>
            <p14:sldId id="346"/>
            <p14:sldId id="342"/>
            <p14:sldId id="338"/>
            <p14:sldId id="350"/>
            <p14:sldId id="353"/>
            <p14:sldId id="339"/>
            <p14:sldId id="367"/>
            <p14:sldId id="347"/>
            <p14:sldId id="352"/>
            <p14:sldId id="340"/>
            <p14:sldId id="365"/>
            <p14:sldId id="355"/>
            <p14:sldId id="364"/>
            <p14:sldId id="349"/>
            <p14:sldId id="362"/>
            <p14:sldId id="348"/>
            <p14:sldId id="356"/>
            <p14:sldId id="354"/>
            <p14:sldId id="357"/>
            <p14:sldId id="359"/>
            <p14:sldId id="358"/>
            <p14:sldId id="273"/>
            <p14:sldId id="319"/>
            <p14:sldId id="260"/>
            <p14:sldId id="262"/>
            <p14:sldId id="264"/>
            <p14:sldId id="320"/>
            <p14:sldId id="360"/>
            <p14:sldId id="361"/>
            <p14:sldId id="263"/>
            <p14:sldId id="274"/>
            <p14:sldId id="270"/>
            <p14:sldId id="267"/>
            <p14:sldId id="269"/>
            <p14:sldId id="268"/>
            <p14:sldId id="279"/>
            <p14:sldId id="3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2" autoAdjust="0"/>
    <p:restoredTop sz="99290" autoAdjust="0"/>
  </p:normalViewPr>
  <p:slideViewPr>
    <p:cSldViewPr>
      <p:cViewPr>
        <p:scale>
          <a:sx n="95" d="100"/>
          <a:sy n="95" d="100"/>
        </p:scale>
        <p:origin x="-618" y="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6" d="100"/>
        <a:sy n="136" d="100"/>
      </p:scale>
      <p:origin x="0" y="47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DB54C-47AC-4D9A-B578-2C07B171ADE4}" type="datetimeFigureOut">
              <a:rPr lang="en-US" smtClean="0"/>
              <a:t>4/7/2013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E1AFE-E9A8-4784-B983-289FD1C00E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7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1AFE-E9A8-4784-B983-289FD1C00E9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49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1AFE-E9A8-4784-B983-289FD1C00E9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40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79FBBE-87C4-46F3-B183-D6D72C764725}" type="datetimeFigureOut">
              <a:rPr lang="en-US" smtClean="0"/>
              <a:t>4/7/2013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BECF5-CA2B-4BBF-9E71-BD3C9DF180F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79FBBE-87C4-46F3-B183-D6D72C764725}" type="datetimeFigureOut">
              <a:rPr lang="en-US" smtClean="0"/>
              <a:t>4/7/2013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BECF5-CA2B-4BBF-9E71-BD3C9DF180F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79FBBE-87C4-46F3-B183-D6D72C764725}" type="datetimeFigureOut">
              <a:rPr lang="en-US" smtClean="0"/>
              <a:t>4/7/2013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BECF5-CA2B-4BBF-9E71-BD3C9DF180F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79FBBE-87C4-46F3-B183-D6D72C764725}" type="datetimeFigureOut">
              <a:rPr lang="en-US" smtClean="0"/>
              <a:t>4/7/2013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BECF5-CA2B-4BBF-9E71-BD3C9DF180F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79FBBE-87C4-46F3-B183-D6D72C764725}" type="datetimeFigureOut">
              <a:rPr lang="en-US" smtClean="0"/>
              <a:t>4/7/2013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BECF5-CA2B-4BBF-9E71-BD3C9DF180F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79FBBE-87C4-46F3-B183-D6D72C764725}" type="datetimeFigureOut">
              <a:rPr lang="en-US" smtClean="0"/>
              <a:t>4/7/2013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BECF5-CA2B-4BBF-9E71-BD3C9DF180F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79FBBE-87C4-46F3-B183-D6D72C764725}" type="datetimeFigureOut">
              <a:rPr lang="en-US" smtClean="0"/>
              <a:t>4/7/2013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BECF5-CA2B-4BBF-9E71-BD3C9DF180F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79FBBE-87C4-46F3-B183-D6D72C764725}" type="datetimeFigureOut">
              <a:rPr lang="en-US" smtClean="0"/>
              <a:t>4/7/2013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BECF5-CA2B-4BBF-9E71-BD3C9DF180F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79FBBE-87C4-46F3-B183-D6D72C764725}" type="datetimeFigureOut">
              <a:rPr lang="en-US" smtClean="0"/>
              <a:t>4/7/2013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BECF5-CA2B-4BBF-9E71-BD3C9DF180F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79FBBE-87C4-46F3-B183-D6D72C764725}" type="datetimeFigureOut">
              <a:rPr lang="en-US" smtClean="0"/>
              <a:t>4/7/2013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BECF5-CA2B-4BBF-9E71-BD3C9DF180F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479FBBE-87C4-46F3-B183-D6D72C764725}" type="datetimeFigureOut">
              <a:rPr lang="en-US" smtClean="0"/>
              <a:t>4/7/2013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9DBECF5-CA2B-4BBF-9E71-BD3C9DF180F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bg1">
                <a:shade val="100000"/>
                <a:satMod val="150000"/>
              </a:schemeClr>
            </a:gs>
            <a:gs pos="37000">
              <a:schemeClr val="tx2">
                <a:lumMod val="2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79FBBE-87C4-46F3-B183-D6D72C764725}" type="datetimeFigureOut">
              <a:rPr lang="en-US" smtClean="0"/>
              <a:t>4/7/2013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9DBECF5-CA2B-4BBF-9E71-BD3C9DF180F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73" r:id="rId1"/>
    <p:sldLayoutId id="2147484574" r:id="rId2"/>
    <p:sldLayoutId id="2147484575" r:id="rId3"/>
    <p:sldLayoutId id="2147484576" r:id="rId4"/>
    <p:sldLayoutId id="2147484577" r:id="rId5"/>
    <p:sldLayoutId id="2147484578" r:id="rId6"/>
    <p:sldLayoutId id="2147484579" r:id="rId7"/>
    <p:sldLayoutId id="2147484580" r:id="rId8"/>
    <p:sldLayoutId id="2147484581" r:id="rId9"/>
    <p:sldLayoutId id="2147484582" r:id="rId10"/>
    <p:sldLayoutId id="21474845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tpress.net/tag/prison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1"/>
            <a:ext cx="7772400" cy="1295399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Expansion, Privatization &amp; Profits of the Prison Industry </a:t>
            </a:r>
            <a:endParaRPr lang="en-US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Cookie\Pictures\Prison Research\prisons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41" y="1752600"/>
            <a:ext cx="6995810" cy="461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3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ookie\Pictures\Prison Research\inmate-population-by-stat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4386739" cy="632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95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ookie\Pictures\Prison Research\Prison-Population-Rat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576262"/>
            <a:ext cx="689610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13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tatic2.businessinsider.com/image/4f79b991ecad04a87c000005-590/the-us-has-5-percent-of-the-worlds-population-but-25-percent-of-the-worlds-prison-popul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2884"/>
            <a:ext cx="808767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74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encrypted-tbn2.gstatic.com/images?q=tbn:ANd9GcRmgeRh-FRloVS1m7o59Qy5kr6r7IbnT60xxOthQiaa8JnrXac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73723"/>
            <a:ext cx="842662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71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ookie\Pictures\Prison Research\300px-US_incarceration_rate_timeli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1404"/>
            <a:ext cx="5797332" cy="624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ookie\Pictures\Prison Research\aging popul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914400"/>
            <a:ext cx="846424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24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.huffpost.com/gen/645296/thumbs/r-TIMGRUBERSERVEDOUT09-large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64936"/>
            <a:ext cx="8562251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5925" y="6858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elderly population behind the bars has soared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300% 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since the 1980’s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0" y="6019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(Huffington Post)   </a:t>
            </a:r>
          </a:p>
        </p:txBody>
      </p:sp>
    </p:spTree>
    <p:extLst>
      <p:ext uri="{BB962C8B-B14F-4D97-AF65-F5344CB8AC3E}">
        <p14:creationId xmlns:p14="http://schemas.microsoft.com/office/powerpoint/2010/main" val="100558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kpbs.media.clients.ellingtoncms.com/img/photos/2010/01/19/closeup_three_strikes_t936.jpg?8ef0e6d5801a0df87bc4c9bf782e48aaa2ac8ad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16132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kpbs.media.clients.ellingtoncms.com/img/photos/2010/01/19/prisoner_2_lchair_t936.jpg?8ef0e6d5801a0df87bc4c9bf782e48aaa2ac8ad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9" t="8712" r="-9319" b="-8712"/>
          <a:stretch/>
        </p:blipFill>
        <p:spPr bwMode="auto">
          <a:xfrm>
            <a:off x="3657600" y="3200400"/>
            <a:ext cx="5714598" cy="380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9341" y="38100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 elderly people should be out with their families! Not spending their final years of life behind bars!!!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8382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$16 billion is spent annually by states and the federal government to incarcerate elderly prisoners</a:t>
            </a:r>
          </a:p>
        </p:txBody>
      </p:sp>
    </p:spTree>
    <p:extLst>
      <p:ext uri="{BB962C8B-B14F-4D97-AF65-F5344CB8AC3E}">
        <p14:creationId xmlns:p14="http://schemas.microsoft.com/office/powerpoint/2010/main" val="233507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Cookie\Pictures\Prison Research\walker_and_cane_t9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57200"/>
            <a:ext cx="89154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87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okie\Pictures\Prison Research\yo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"/>
            <a:ext cx="4388827" cy="646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838200"/>
            <a:ext cx="388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costs on average $ 70,000 to house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Secutiy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Housing Unit (SHU)  inmate.  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Hugo L.A.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Pinell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has been in the SHU for 49 years!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Total cost of his incarceration: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$3,010,000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419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Release Yogi NOW!!!!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46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okie\Pictures\Prison Research\california_prisons v. education spen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001000" cy="582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54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bp.org/pdfs/2009/CaliforniaBudgetBites/090529_Inmate_Chart_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457201"/>
            <a:ext cx="8026399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93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refusingtokill.net/images/800_women_fastest_grow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50455"/>
            <a:ext cx="5019675" cy="620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96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okie\Pictures\Prison Research\female prison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12" y="685800"/>
            <a:ext cx="8808864" cy="49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72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okie\Pictures\Prison Research\usa-worst-prison-state-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54050"/>
            <a:ext cx="7620000" cy="554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67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nformant.kalwnews.org/files/2011/08/peagl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096000" cy="489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544732"/>
            <a:ext cx="6248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2/3 of women behind bars are survivors of domestic abuse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98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momlogic.com/images/pregnant-prisoners-pm-thumb-270x2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65554"/>
            <a:ext cx="35814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://www.boulderweekly.com/imgs/hed/art2167n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20" y="1676400"/>
            <a:ext cx="457853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533400"/>
            <a:ext cx="5943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Pregnant mothers are inhumanely chained as they give birth behind the walls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33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he number of female prisoners is rising, raising the question of what happens to the children they leave behind. (Photo by Thomas Lillis IV via Flikr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26" y="2362199"/>
            <a:ext cx="7406473" cy="414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273373"/>
            <a:ext cx="739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boy has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spent the first three months of his life behind razor wire and metal bars. His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mother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serving a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3" tooltip="Posts tagged with Prison"/>
              </a:rPr>
              <a:t>prison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sentence and gave birth to her son while incarcerated.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child 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one of around 80 babies currently housed with their mothers in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3" tooltip="Posts tagged with Prison"/>
              </a:rPr>
              <a:t>prison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according to a new investigation by the Independent. Over 17,000 more children are separated from mothers who are in jail.</a:t>
            </a:r>
          </a:p>
        </p:txBody>
      </p:sp>
    </p:spTree>
    <p:extLst>
      <p:ext uri="{BB962C8B-B14F-4D97-AF65-F5344CB8AC3E}">
        <p14:creationId xmlns:p14="http://schemas.microsoft.com/office/powerpoint/2010/main" val="155533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Cookie\Pictures\Prison Research\WomenPris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919163"/>
            <a:ext cx="6724650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80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Overcrowded Cali womenGÇÖs prison dorm 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7205217" cy="478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64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Women in Pr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438351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81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1264440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TRUE OR FALSE?</a:t>
            </a:r>
          </a:p>
          <a:p>
            <a:pPr marL="68580" indent="0" algn="ctr">
              <a:buNone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Over 7 million people in the U.S. are somehow connected to prison system?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9000" y="4191000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TRUE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3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refusingtokill.net/images/800_teach_our_you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762000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20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assets.nydailynews.com/polopoly_fs/1.471807%21/img/httpImage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4619625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www.pulitzer.org/imported-data/year/2001/public-service/works/an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0"/>
            <a:ext cx="3536461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381000"/>
            <a:ext cx="746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Legislators also passed AB 2312, which provided $33 million to support local juvenile justice programs. And The Juvenile Crime Enforcement and Accountability Challenge Grants gave nearly $50 million to local counties for programs and nearly $500 million to build county juvenile facilities. </a:t>
            </a:r>
          </a:p>
        </p:txBody>
      </p:sp>
    </p:spTree>
    <p:extLst>
      <p:ext uri="{BB962C8B-B14F-4D97-AF65-F5344CB8AC3E}">
        <p14:creationId xmlns:p14="http://schemas.microsoft.com/office/powerpoint/2010/main" val="198200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Juveniles Held in Adults Prisons and Jai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6408915" cy="569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41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ache.gawker.com/assets/images/7/2010/05/juvenile-crimin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4953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ages.catholic.org/ins_news/2012055310juv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00400"/>
            <a:ext cx="489508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39624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is NOT the way to help our youth!!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990600"/>
            <a:ext cx="3294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25%-30% of the youth in detention facilities do not need to be there.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(Barry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Krisberg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83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ublic\Pictures\group thera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" y="1118616"/>
            <a:ext cx="8039100" cy="546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0999" y="304800"/>
            <a:ext cx="8239125" cy="6096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Group Therapy at San Quentin State Prison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99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7620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Unfortunately there is no corrections &amp; rehabilitation, simply exploitation.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Cookie\Pictures\Prison Research\Prison-Labor-e13358865701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42103"/>
            <a:ext cx="4305300" cy="315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31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okie\Pictures\Prison Research\prison labor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52" y="228600"/>
            <a:ext cx="366231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ookie\Pictures\Prison Research\Prison Labor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88" y="76200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ookie\Pictures\Prison Research\Prison labor 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5" y="3124200"/>
            <a:ext cx="3512788" cy="351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Cookie\Pictures\Prison Research\Prison labro 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52800"/>
            <a:ext cx="500099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39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Cookie\Pictures\Prison Research\Prison Labor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105"/>
            <a:ext cx="4225473" cy="23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Cookie\Pictures\Prison Research\Prison Labor 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044" y="3200400"/>
            <a:ext cx="4572000" cy="345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Cookie\Pictures\Prison Research\Prison labor 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3" y="32004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Cookie\Pictures\Prison Research\prison labor 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"/>
            <a:ext cx="4120251" cy="274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24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Cookie\Pictures\Prison Research\Prison Labor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2" y="838200"/>
            <a:ext cx="4953837" cy="495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81600" y="990600"/>
            <a:ext cx="373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BP contracted prison labor to clean up the oil spill on the Gulf of Mexico. 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t1.gstatic.com/images?q=tbn:ANd9GcSXKuhgRVDy18r_3smqTDve8eZIc0-E2hvTSodBsfzLF3B0nGHMbkkbMs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5" y="2667000"/>
            <a:ext cx="405050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69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ublic\Pictures\cdcr-firefighter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17" y="1371600"/>
            <a:ext cx="8125377" cy="54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71600" y="278081"/>
            <a:ext cx="6324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Total offender firefighters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= 1,518</a:t>
            </a:r>
          </a:p>
        </p:txBody>
      </p:sp>
    </p:spTree>
    <p:extLst>
      <p:ext uri="{BB962C8B-B14F-4D97-AF65-F5344CB8AC3E}">
        <p14:creationId xmlns:p14="http://schemas.microsoft.com/office/powerpoint/2010/main" val="249098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524000"/>
            <a:ext cx="7543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 algn="ctr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TRUE OR FALSE? </a:t>
            </a:r>
          </a:p>
          <a:p>
            <a:pPr marL="68580" indent="0" algn="ctr"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$810 million to build three new “Level II security” dorm complexes at existing prisons?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1400" y="3893736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TRUE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93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alifornia Wildfi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534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29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extras.mnginteractive.com/live/media/site200/2011/0729/20110729__inmates_mls_03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0371"/>
            <a:ext cx="740604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58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Cookie\Pictures\Prison Research\student v. priso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30" y="990600"/>
            <a:ext cx="8284281" cy="325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3810000"/>
            <a:ext cx="762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Schools NOT Jails!! 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63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2954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CONCLUSION</a:t>
            </a:r>
            <a:b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2590800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 algn="ctr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If we could better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allocate our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tax $$$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develop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our society,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could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have a </a:t>
            </a:r>
          </a:p>
          <a:p>
            <a:pPr marL="6858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much better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world.</a:t>
            </a:r>
          </a:p>
        </p:txBody>
      </p:sp>
    </p:spTree>
    <p:extLst>
      <p:ext uri="{BB962C8B-B14F-4D97-AF65-F5344CB8AC3E}">
        <p14:creationId xmlns:p14="http://schemas.microsoft.com/office/powerpoint/2010/main" val="322568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11" y="533401"/>
            <a:ext cx="7848600" cy="838200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More $$$ for school supplies for our future artists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encrypted-tbn1.gstatic.com/images?q=tbn:ANd9GcQXY4bq9nfaIVAn4mv1XLDVn-n5n01KwFl19xkVEJ6i66QwYv7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317" y="1524000"/>
            <a:ext cx="4574389" cy="215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0.gstatic.com/images?q=tbn:ANd9GcRrhG-acauG9bvpcAM10F20_3f8fNxPTKdOZdakSaDlayD3qdb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62400"/>
            <a:ext cx="3677166" cy="244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2.gstatic.com/images?q=tbn:ANd9GcSxuu_xmQXer2AbTAoU9vtPHV3EXmb0lTKajcbYHf3uAkld16W9x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6" y="3998606"/>
            <a:ext cx="3639721" cy="241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39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487362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More $$$ for Organic Gardens 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Public\Pictures\vegetable garden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06823"/>
            <a:ext cx="405200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ookie\Pictures\time capsule\5 personal pics\Frui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12202"/>
            <a:ext cx="4419600" cy="58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ookie\Pictures\time capsule\IMG_20121010_111305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08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724400" y="1447800"/>
            <a:ext cx="3581400" cy="2209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$$$ for child development especially play structures which develop the body &amp; the mind. </a:t>
            </a:r>
          </a:p>
        </p:txBody>
      </p:sp>
      <p:pic>
        <p:nvPicPr>
          <p:cNvPr id="3078" name="Picture 6" descr="http://www.thecoolhunter.com.au/images/kid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191000" cy="626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82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family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3445296"/>
            <a:ext cx="2243138" cy="337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0.gstatic.com/images?q=tbn:ANd9GcT1k3gMA9r_q5RSG4oWn-HKohw1Teijz6ucRiCfb3LyDBakxa0Wi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1"/>
            <a:ext cx="1714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Public\Pictures\family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688" y="27213"/>
            <a:ext cx="1758921" cy="264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encrypted-tbn0.gstatic.com/images?q=tbn:ANd9GcRLsg94ET_D_2sXXqEEoSGUVnX198sb451WoupAnvhOsI-6hoTK2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00600"/>
            <a:ext cx="25908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watermarked.cutcaster.com/cutcaster-photo-100459175-Happy-Famil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546" y="154958"/>
            <a:ext cx="4014453" cy="267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836" y="3310770"/>
            <a:ext cx="63999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people could have jobs and would be able to better provide for their family.  That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ould result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a happier, more meaningful society.  </a:t>
            </a:r>
          </a:p>
        </p:txBody>
      </p:sp>
    </p:spTree>
    <p:extLst>
      <p:ext uri="{BB962C8B-B14F-4D97-AF65-F5344CB8AC3E}">
        <p14:creationId xmlns:p14="http://schemas.microsoft.com/office/powerpoint/2010/main" val="10216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8409" y="685800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Let’s value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life 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more, respect &amp;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take better care of each other as well as our environment. </a:t>
            </a:r>
          </a:p>
        </p:txBody>
      </p:sp>
      <p:pic>
        <p:nvPicPr>
          <p:cNvPr id="3" name="Picture 2" descr="C:\Users\Public\Pictures\Flower-Garden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309" y="2209800"/>
            <a:ext cx="56388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37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9760" y="2310318"/>
            <a:ext cx="799586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Times New Roman" pitchFamily="18" charset="0"/>
                <a:cs typeface="Times New Roman" pitchFamily="18" charset="0"/>
              </a:rPr>
              <a:t>Schools NOT Jails</a:t>
            </a:r>
            <a:r>
              <a:rPr lang="en-US" sz="7000" dirty="0" smtClean="0">
                <a:latin typeface="Times New Roman" pitchFamily="18" charset="0"/>
                <a:cs typeface="Times New Roman" pitchFamily="18" charset="0"/>
              </a:rPr>
              <a:t>!!! </a:t>
            </a:r>
            <a:endParaRPr lang="en-US" sz="7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6200" y="6488668"/>
            <a:ext cx="5153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Created by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Nedzada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Handukic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–updated March 2013 </a:t>
            </a:r>
          </a:p>
        </p:txBody>
      </p:sp>
    </p:spTree>
    <p:extLst>
      <p:ext uri="{BB962C8B-B14F-4D97-AF65-F5344CB8AC3E}">
        <p14:creationId xmlns:p14="http://schemas.microsoft.com/office/powerpoint/2010/main" val="344074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okie\Pictures\Prison Research\prison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821" y="2514600"/>
            <a:ext cx="5943600" cy="382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11430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Currently there are 2.4 million people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imprisoned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US.</a:t>
            </a:r>
          </a:p>
        </p:txBody>
      </p:sp>
    </p:spTree>
    <p:extLst>
      <p:ext uri="{BB962C8B-B14F-4D97-AF65-F5344CB8AC3E}">
        <p14:creationId xmlns:p14="http://schemas.microsoft.com/office/powerpoint/2010/main" val="395129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okie\Pictures\Prison Research\Employment-Population-Ratio-2012-440x2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5" y="1088370"/>
            <a:ext cx="4820655" cy="5769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ookie\Pictures\Prison Research\rising prison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4101" y="1100513"/>
            <a:ext cx="4219295" cy="5757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90865"/>
            <a:ext cx="905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DECLINE OF EMPLOYEMENT VS.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INCREASE OF PRISON SYSTEM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81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56356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Corrections Corporation of America Stock Chart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Public\Pictures\Stock Ch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" y="1600200"/>
            <a:ext cx="8681867" cy="4961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32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C:\Users\Public\Pictures\california-prison-overcrow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93" y="1587099"/>
            <a:ext cx="6991176" cy="524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1595" y="437382"/>
            <a:ext cx="83744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new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budget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returns approximately 10,000 inmates housed in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out-of-state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facilities to state prisons as beds become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available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2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ookie\Pictures\Prison Research\cage djansezian, kev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922"/>
            <a:ext cx="8492598" cy="476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762000"/>
            <a:ext cx="7924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	Due to overcrowding, new inmates are kept in cages.  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75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23928</TotalTime>
  <Words>518</Words>
  <Application>Microsoft Office PowerPoint</Application>
  <PresentationFormat>On-screen Show (4:3)</PresentationFormat>
  <Paragraphs>53</Paragraphs>
  <Slides>49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Metro</vt:lpstr>
      <vt:lpstr>Expansion, Privatization &amp; Profits of the Prison Industry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Corrections Corporation of America Stock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Group Therapy at San Quentin State Prison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  </vt:lpstr>
      <vt:lpstr>More $$$ for school supplies for our future artists</vt:lpstr>
      <vt:lpstr>More $$$ for Organic Gardens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Mis-Allocation of $$$</dc:title>
  <dc:creator>Cookie</dc:creator>
  <cp:lastModifiedBy>Cookie</cp:lastModifiedBy>
  <cp:revision>143</cp:revision>
  <dcterms:created xsi:type="dcterms:W3CDTF">2012-11-21T04:52:54Z</dcterms:created>
  <dcterms:modified xsi:type="dcterms:W3CDTF">2013-04-07T19:19:22Z</dcterms:modified>
</cp:coreProperties>
</file>